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7" r:id="rId2"/>
    <p:sldId id="5735" r:id="rId3"/>
    <p:sldId id="2141411417" r:id="rId4"/>
    <p:sldId id="2141411433" r:id="rId5"/>
    <p:sldId id="2141412192" r:id="rId6"/>
    <p:sldId id="2141412258" r:id="rId7"/>
    <p:sldId id="2141412312" r:id="rId8"/>
    <p:sldId id="2141411585" r:id="rId9"/>
    <p:sldId id="2141411586" r:id="rId10"/>
    <p:sldId id="214141158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04"/>
    <p:restoredTop sz="95617"/>
  </p:normalViewPr>
  <p:slideViewPr>
    <p:cSldViewPr snapToGrid="0" snapToObjects="1">
      <p:cViewPr varScale="1">
        <p:scale>
          <a:sx n="81" d="100"/>
          <a:sy n="81" d="100"/>
        </p:scale>
        <p:origin x="216" y="7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57669C-E632-0C47-86CE-5F391A93F0D7}" type="datetimeFigureOut">
              <a:rPr lang="en-US" smtClean="0"/>
              <a:t>2/21/25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4BCAB-266E-7B43-955C-6FB2FE18C1FF}" type="slidenum">
              <a:rPr lang="en-US" smtClean="0"/>
              <a:t>‹#›</a:t>
            </a:fld>
            <a:endParaRPr lang="en-US"/>
          </a:p>
        </p:txBody>
      </p:sp>
    </p:spTree>
    <p:extLst>
      <p:ext uri="{BB962C8B-B14F-4D97-AF65-F5344CB8AC3E}">
        <p14:creationId xmlns:p14="http://schemas.microsoft.com/office/powerpoint/2010/main" val="3511021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Alpha Generation is introduced as described on the slide.  We have some time before they arrive and many participants will be retired, but others will need to be forward-focused to be ready to support them.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21A116-93E6-474A-8C3E-0E9C4EC65F9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8619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framework represents what is in common of all generations.  Each of the main parts of the framework are framed by a colored box that appears as presenters talk through them.  This framework sets up the discussion on the impact of belonging to organizational success which begins on the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21A116-93E6-474A-8C3E-0E9C4EC65F9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53976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BE56B-55E6-D544-90AA-682112F977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CBE399-75E2-CC4C-9B90-571B47D466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E3411D-EA40-7944-BE90-901F1D8F3C3A}"/>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5" name="Footer Placeholder 4">
            <a:extLst>
              <a:ext uri="{FF2B5EF4-FFF2-40B4-BE49-F238E27FC236}">
                <a16:creationId xmlns:a16="http://schemas.microsoft.com/office/drawing/2014/main" id="{8B3A5944-631D-F745-B3D1-8550AA3422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90B939-B4AB-EE46-9D66-6B01CFDDD874}"/>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3576966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4E2F8-1ECA-4148-9768-D3DC6CAC13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553D40-279D-194B-8D95-9063E13A431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377D3B-71A4-7740-8F07-3E48A1BAFB57}"/>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5" name="Footer Placeholder 4">
            <a:extLst>
              <a:ext uri="{FF2B5EF4-FFF2-40B4-BE49-F238E27FC236}">
                <a16:creationId xmlns:a16="http://schemas.microsoft.com/office/drawing/2014/main" id="{2B9A156E-E9F0-B443-84F9-0F83D92B47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9C5BBD-FCE5-BA48-898C-0546EA1DD629}"/>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3955927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59E418-12F2-E54A-8463-F59FA5294B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30D7EB-F6FB-9F4D-A0E1-C0310CEF33F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B8D9BA-0E2D-854E-AA46-AAF32FE18CDD}"/>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5" name="Footer Placeholder 4">
            <a:extLst>
              <a:ext uri="{FF2B5EF4-FFF2-40B4-BE49-F238E27FC236}">
                <a16:creationId xmlns:a16="http://schemas.microsoft.com/office/drawing/2014/main" id="{659852C1-281B-9246-86C7-D30B6DE707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2E0B2A-CA10-F74E-A678-DC102FF4D2E8}"/>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1636961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1D929-159F-194F-88C3-54AB45365C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EE16AB-68B7-514A-A3C1-699CDE268D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69D775-A6EB-984C-8DA4-ABDA598C4F58}"/>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5" name="Footer Placeholder 4">
            <a:extLst>
              <a:ext uri="{FF2B5EF4-FFF2-40B4-BE49-F238E27FC236}">
                <a16:creationId xmlns:a16="http://schemas.microsoft.com/office/drawing/2014/main" id="{DDF857D4-9239-4249-A48B-DF6C7D8CFF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C2AB95-752B-F74E-AC30-0EBD55888452}"/>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2854305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E7A2-2E21-814E-9BBC-7923826238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688DC6-3D99-504F-A94E-BB83112A40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D9D3724-DF56-1246-A895-234BAAA038E1}"/>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5" name="Footer Placeholder 4">
            <a:extLst>
              <a:ext uri="{FF2B5EF4-FFF2-40B4-BE49-F238E27FC236}">
                <a16:creationId xmlns:a16="http://schemas.microsoft.com/office/drawing/2014/main" id="{64F5601E-93C6-6444-8B21-7337A622A2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E2BA29-9E00-8E4D-B272-B28EC16BF752}"/>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2420569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84F5A-449F-0F4A-9DA4-46CC21B033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4A1573-B4F7-BD47-B186-E8FC86CF69E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C4EAF9-F7C8-494A-8311-DB08C774B24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39CD51-9A67-CD4E-80B5-4E465E9BC7EF}"/>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6" name="Footer Placeholder 5">
            <a:extLst>
              <a:ext uri="{FF2B5EF4-FFF2-40B4-BE49-F238E27FC236}">
                <a16:creationId xmlns:a16="http://schemas.microsoft.com/office/drawing/2014/main" id="{F9CFC0E1-61EA-7C45-BE38-AC2606AA37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8213E8-C685-CA40-AC86-C4F4DD5E7DC9}"/>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2279253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733F-C315-874B-A085-AFCC04BB7F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582F18-AD95-9040-925E-1E7C9FAA8E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06FF5D1-687E-7E40-A402-3150E84F452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EC7F78-97F5-0347-8F93-3A85ED3811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A393FD0-C820-C04A-B827-15B4C7C8A56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99255FD-79D1-AD47-BECF-E1BE49C0A424}"/>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8" name="Footer Placeholder 7">
            <a:extLst>
              <a:ext uri="{FF2B5EF4-FFF2-40B4-BE49-F238E27FC236}">
                <a16:creationId xmlns:a16="http://schemas.microsoft.com/office/drawing/2014/main" id="{452BDA72-77AA-A347-B70D-DBDBBCE995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E6CEC7-1E37-644B-9636-6780D5298FB4}"/>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182630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A20C6-DAD4-D641-A9C1-9745A70FF70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A439DB-1A6D-9743-BFEB-AFC7AC802137}"/>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4" name="Footer Placeholder 3">
            <a:extLst>
              <a:ext uri="{FF2B5EF4-FFF2-40B4-BE49-F238E27FC236}">
                <a16:creationId xmlns:a16="http://schemas.microsoft.com/office/drawing/2014/main" id="{3FA78423-A1F9-5543-A405-F9D6B184A23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17A0F2-287E-E74A-9BA9-0C33027B5329}"/>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611986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3E52BC-3860-4A40-9FB8-DE6800704881}"/>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3" name="Footer Placeholder 2">
            <a:extLst>
              <a:ext uri="{FF2B5EF4-FFF2-40B4-BE49-F238E27FC236}">
                <a16:creationId xmlns:a16="http://schemas.microsoft.com/office/drawing/2014/main" id="{CD40B749-D3EB-1641-AA37-E77EDFA672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0D1A2AE-5064-1B49-865B-AAC5DFCEC436}"/>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287085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3E401-74EB-784E-8451-2FE15EB902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5B34AAA-E4EF-5C4D-9954-B43D096B9A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38ACFD-54F3-9F4C-9BE4-6EDB88EDCB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8061AAB-2786-D24F-94C7-EBCE8DA3B352}"/>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6" name="Footer Placeholder 5">
            <a:extLst>
              <a:ext uri="{FF2B5EF4-FFF2-40B4-BE49-F238E27FC236}">
                <a16:creationId xmlns:a16="http://schemas.microsoft.com/office/drawing/2014/main" id="{4706D0AC-CCD7-224C-B52D-DCB0FA698A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E542F7-A827-AC46-B869-D595B07B1860}"/>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4034451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D2EBF-899A-B348-8046-F969298D4E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878C64-9BFB-BC42-8182-795A667966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B4B3A4-04DB-C043-9288-0E6D550406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A50D688-F866-1E4A-8B8F-77ABE863C772}"/>
              </a:ext>
            </a:extLst>
          </p:cNvPr>
          <p:cNvSpPr>
            <a:spLocks noGrp="1"/>
          </p:cNvSpPr>
          <p:nvPr>
            <p:ph type="dt" sz="half" idx="10"/>
          </p:nvPr>
        </p:nvSpPr>
        <p:spPr/>
        <p:txBody>
          <a:bodyPr/>
          <a:lstStyle/>
          <a:p>
            <a:fld id="{A3661A50-2EB1-0C4C-A2B1-ACBC0F82CA13}" type="datetimeFigureOut">
              <a:rPr lang="en-US" smtClean="0"/>
              <a:t>2/21/25</a:t>
            </a:fld>
            <a:endParaRPr lang="en-US"/>
          </a:p>
        </p:txBody>
      </p:sp>
      <p:sp>
        <p:nvSpPr>
          <p:cNvPr id="6" name="Footer Placeholder 5">
            <a:extLst>
              <a:ext uri="{FF2B5EF4-FFF2-40B4-BE49-F238E27FC236}">
                <a16:creationId xmlns:a16="http://schemas.microsoft.com/office/drawing/2014/main" id="{2D33661A-DB8C-2D42-9587-2F91668E2E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A9D3F4-95EE-8B42-81F4-EDB9BD7805A3}"/>
              </a:ext>
            </a:extLst>
          </p:cNvPr>
          <p:cNvSpPr>
            <a:spLocks noGrp="1"/>
          </p:cNvSpPr>
          <p:nvPr>
            <p:ph type="sldNum" sz="quarter" idx="12"/>
          </p:nvPr>
        </p:nvSpPr>
        <p:spPr/>
        <p:txBody>
          <a:bodyPr/>
          <a:lstStyle/>
          <a:p>
            <a:fld id="{E11E0A04-C659-BB43-93EC-0974F7D26263}" type="slidenum">
              <a:rPr lang="en-US" smtClean="0"/>
              <a:t>‹#›</a:t>
            </a:fld>
            <a:endParaRPr lang="en-US"/>
          </a:p>
        </p:txBody>
      </p:sp>
    </p:spTree>
    <p:extLst>
      <p:ext uri="{BB962C8B-B14F-4D97-AF65-F5344CB8AC3E}">
        <p14:creationId xmlns:p14="http://schemas.microsoft.com/office/powerpoint/2010/main" val="177026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62D10E-4551-674D-8672-543C90ADE5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25E16C-98E3-4542-B666-4AFA66269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0324E0-65ED-2E4F-A6B4-99CF37FD21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661A50-2EB1-0C4C-A2B1-ACBC0F82CA13}" type="datetimeFigureOut">
              <a:rPr lang="en-US" smtClean="0"/>
              <a:t>2/21/25</a:t>
            </a:fld>
            <a:endParaRPr lang="en-US"/>
          </a:p>
        </p:txBody>
      </p:sp>
      <p:sp>
        <p:nvSpPr>
          <p:cNvPr id="5" name="Footer Placeholder 4">
            <a:extLst>
              <a:ext uri="{FF2B5EF4-FFF2-40B4-BE49-F238E27FC236}">
                <a16:creationId xmlns:a16="http://schemas.microsoft.com/office/drawing/2014/main" id="{A15591E2-32AE-114E-B06E-E14BB8EA12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6EDF2D-9152-9F4C-AB58-BFB98FA839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E0A04-C659-BB43-93EC-0974F7D26263}" type="slidenum">
              <a:rPr lang="en-US" smtClean="0"/>
              <a:t>‹#›</a:t>
            </a:fld>
            <a:endParaRPr lang="en-US"/>
          </a:p>
        </p:txBody>
      </p:sp>
    </p:spTree>
    <p:extLst>
      <p:ext uri="{BB962C8B-B14F-4D97-AF65-F5344CB8AC3E}">
        <p14:creationId xmlns:p14="http://schemas.microsoft.com/office/powerpoint/2010/main" val="95517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unsplash.com/@derstudi?utm_source=unsplash&amp;utm_medium=referral&amp;utm_content=creditCopyText" TargetMode="Externa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hyperlink" Target="https://unsplash.com/photos/BIk2ANMmNz4?utm_source=unsplash&amp;utm_medium=referral&amp;utm_content=creditCopyText"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unsplash.com/@bamagal?utm_source=unsplash&amp;utm_medium=referral&amp;utm_content=creditCopyText"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hyperlink" Target="https://unsplash.com/s/photos/collaboration?utm_source=unsplash&amp;utm_medium=referral&amp;utm_content=creditCopyTex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unsplash.com/@claybanks?utm_content=creditCopyText&amp;utm_medium=referral&amp;utm_source=unsplash" TargetMode="Externa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hyperlink" Target="https://unsplash.com/photos/five-human-hands-on-brown-surface-LjqARJaJotc?utm_content=creditCopyText&amp;utm_medium=referral&amp;utm_source=unsplash"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unsplash.com/@scw1217?utm_source=unsplash&amp;utm_medium=referral&amp;utm_content=creditCopyText" TargetMode="External"/><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hyperlink" Target="https://unsplash.com/photos/VMKBFR6r_jg?utm_source=unsplash&amp;utm_medium=referral&amp;utm_content=creditCopyTex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hands forming a star&#10;&#10;AI-generated content may be incorrect.">
            <a:extLst>
              <a:ext uri="{FF2B5EF4-FFF2-40B4-BE49-F238E27FC236}">
                <a16:creationId xmlns:a16="http://schemas.microsoft.com/office/drawing/2014/main" id="{8B5AF35E-9A71-06BF-57F7-C6E457EDE24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523488" y="10"/>
            <a:ext cx="8668512" cy="6857990"/>
          </a:xfrm>
          <a:prstGeom prst="rect">
            <a:avLst/>
          </a:prstGeom>
        </p:spPr>
      </p:pic>
      <p:sp>
        <p:nvSpPr>
          <p:cNvPr id="2" name="Title 1">
            <a:extLst>
              <a:ext uri="{FF2B5EF4-FFF2-40B4-BE49-F238E27FC236}">
                <a16:creationId xmlns:a16="http://schemas.microsoft.com/office/drawing/2014/main" id="{34E78670-4838-6B88-A9F8-D8D00A93C3C9}"/>
              </a:ext>
            </a:extLst>
          </p:cNvPr>
          <p:cNvSpPr>
            <a:spLocks noGrp="1"/>
          </p:cNvSpPr>
          <p:nvPr>
            <p:ph type="ctrTitle"/>
          </p:nvPr>
        </p:nvSpPr>
        <p:spPr>
          <a:xfrm>
            <a:off x="477980" y="0"/>
            <a:ext cx="4023360" cy="3204134"/>
          </a:xfrm>
        </p:spPr>
        <p:txBody>
          <a:bodyPr anchor="b">
            <a:normAutofit/>
          </a:bodyPr>
          <a:lstStyle/>
          <a:p>
            <a:r>
              <a:rPr lang="en-US" sz="3900" u="none" strike="noStrike" dirty="0">
                <a:solidFill>
                  <a:schemeClr val="bg1"/>
                </a:solidFill>
                <a:effectLst/>
                <a:latin typeface="Calibri" panose="020F0502020204030204" pitchFamily="34" charset="0"/>
                <a:cs typeface="Calibri" panose="020F0502020204030204" pitchFamily="34" charset="0"/>
              </a:rPr>
              <a:t>Building Educator (and student) Agency and Optimism</a:t>
            </a:r>
            <a:endParaRPr lang="en-US" sz="3900"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C2694D86-8ED4-7B86-A732-B4D77BCD4C8F}"/>
              </a:ext>
            </a:extLst>
          </p:cNvPr>
          <p:cNvSpPr>
            <a:spLocks noGrp="1"/>
          </p:cNvSpPr>
          <p:nvPr>
            <p:ph type="subTitle" idx="1"/>
          </p:nvPr>
        </p:nvSpPr>
        <p:spPr>
          <a:xfrm>
            <a:off x="1511808" y="3467134"/>
            <a:ext cx="4023359" cy="1208141"/>
          </a:xfrm>
        </p:spPr>
        <p:txBody>
          <a:bodyPr>
            <a:normAutofit/>
          </a:bodyPr>
          <a:lstStyle/>
          <a:p>
            <a:pPr algn="l"/>
            <a:r>
              <a:rPr lang="en-US" sz="2800" dirty="0">
                <a:solidFill>
                  <a:schemeClr val="bg1"/>
                </a:solidFill>
              </a:rPr>
              <a:t>Douglas Fisher</a:t>
            </a:r>
          </a:p>
          <a:p>
            <a:pPr algn="l"/>
            <a:endParaRPr lang="en-US" sz="2000" dirty="0">
              <a:solidFill>
                <a:schemeClr val="bg1"/>
              </a:solidFill>
            </a:endParaRPr>
          </a:p>
        </p:txBody>
      </p:sp>
      <p:sp>
        <p:nvSpPr>
          <p:cNvPr id="6" name="TextBox 5">
            <a:extLst>
              <a:ext uri="{FF2B5EF4-FFF2-40B4-BE49-F238E27FC236}">
                <a16:creationId xmlns:a16="http://schemas.microsoft.com/office/drawing/2014/main" id="{E979F0C6-77E1-3EC3-1BA6-AD256E601520}"/>
              </a:ext>
            </a:extLst>
          </p:cNvPr>
          <p:cNvSpPr txBox="1"/>
          <p:nvPr/>
        </p:nvSpPr>
        <p:spPr>
          <a:xfrm>
            <a:off x="242044" y="4388164"/>
            <a:ext cx="8024879" cy="1323439"/>
          </a:xfrm>
          <a:prstGeom prst="rect">
            <a:avLst/>
          </a:prstGeom>
          <a:noFill/>
        </p:spPr>
        <p:txBody>
          <a:bodyPr wrap="square">
            <a:spAutoFit/>
          </a:bodyPr>
          <a:lstStyle/>
          <a:p>
            <a:pPr algn="ctr" defTabSz="609630"/>
            <a:r>
              <a:rPr lang="en-US" sz="4000" b="1" dirty="0">
                <a:solidFill>
                  <a:schemeClr val="bg1"/>
                </a:solidFill>
                <a:latin typeface="Calibri"/>
              </a:rPr>
              <a:t>PPT available at </a:t>
            </a:r>
            <a:r>
              <a:rPr lang="en-US" sz="4000" b="1" dirty="0" err="1">
                <a:solidFill>
                  <a:schemeClr val="bg1"/>
                </a:solidFill>
                <a:latin typeface="Calibri"/>
              </a:rPr>
              <a:t>www.fisherandfrey.com</a:t>
            </a:r>
            <a:endParaRPr lang="en-US" sz="4000" b="1" dirty="0">
              <a:solidFill>
                <a:schemeClr val="bg1"/>
              </a:solidFill>
              <a:latin typeface="Calibri"/>
            </a:endParaRPr>
          </a:p>
        </p:txBody>
      </p:sp>
      <p:sp>
        <p:nvSpPr>
          <p:cNvPr id="8" name="TextBox 7">
            <a:extLst>
              <a:ext uri="{FF2B5EF4-FFF2-40B4-BE49-F238E27FC236}">
                <a16:creationId xmlns:a16="http://schemas.microsoft.com/office/drawing/2014/main" id="{B7E71DC6-9293-E749-DC43-160B60E8CC01}"/>
              </a:ext>
            </a:extLst>
          </p:cNvPr>
          <p:cNvSpPr txBox="1"/>
          <p:nvPr/>
        </p:nvSpPr>
        <p:spPr>
          <a:xfrm>
            <a:off x="1450230" y="5762613"/>
            <a:ext cx="6102220" cy="584775"/>
          </a:xfrm>
          <a:prstGeom prst="rect">
            <a:avLst/>
          </a:prstGeom>
          <a:noFill/>
        </p:spPr>
        <p:txBody>
          <a:bodyPr wrap="square">
            <a:spAutoFit/>
          </a:bodyPr>
          <a:lstStyle/>
          <a:p>
            <a:pPr defTabSz="609630"/>
            <a:r>
              <a:rPr lang="en-US" sz="3200" b="1" dirty="0">
                <a:solidFill>
                  <a:schemeClr val="bg1"/>
                </a:solidFill>
                <a:latin typeface="Calibri"/>
              </a:rPr>
              <a:t>Click ”Recordings and Resources”</a:t>
            </a:r>
          </a:p>
        </p:txBody>
      </p:sp>
    </p:spTree>
    <p:extLst>
      <p:ext uri="{BB962C8B-B14F-4D97-AF65-F5344CB8AC3E}">
        <p14:creationId xmlns:p14="http://schemas.microsoft.com/office/powerpoint/2010/main" val="1537543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jumping in the air&#10;&#10;Description automatically generated">
            <a:extLst>
              <a:ext uri="{FF2B5EF4-FFF2-40B4-BE49-F238E27FC236}">
                <a16:creationId xmlns:a16="http://schemas.microsoft.com/office/drawing/2014/main" id="{3EBC078B-8352-5748-5A71-5E3C6038E95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1208367"/>
            <a:ext cx="12192000" cy="9142311"/>
          </a:xfrm>
          <a:prstGeom prst="rect">
            <a:avLst/>
          </a:prstGeom>
        </p:spPr>
      </p:pic>
      <p:sp>
        <p:nvSpPr>
          <p:cNvPr id="6" name="TextBox 5">
            <a:extLst>
              <a:ext uri="{FF2B5EF4-FFF2-40B4-BE49-F238E27FC236}">
                <a16:creationId xmlns:a16="http://schemas.microsoft.com/office/drawing/2014/main" id="{A23628BA-17EA-0422-FB76-D1C845B71329}"/>
              </a:ext>
            </a:extLst>
          </p:cNvPr>
          <p:cNvSpPr txBox="1"/>
          <p:nvPr/>
        </p:nvSpPr>
        <p:spPr>
          <a:xfrm>
            <a:off x="4746586" y="6699049"/>
            <a:ext cx="469192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webkit-standard"/>
                <a:ea typeface="+mn-ea"/>
                <a:cs typeface="+mn-cs"/>
              </a:rPr>
              <a:t>Photo by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Timon Studler</a:t>
            </a:r>
            <a:r>
              <a:rPr kumimoji="0" lang="en-US" sz="1200" b="0" i="0" u="none" strike="noStrike" kern="1200" cap="none" spc="0" normalizeH="0" baseline="0" noProof="0" dirty="0">
                <a:ln>
                  <a:noFill/>
                </a:ln>
                <a:solidFill>
                  <a:prstClr val="white"/>
                </a:solidFill>
                <a:effectLst/>
                <a:uLnTx/>
                <a:uFillTx/>
                <a:latin typeface="-webkit-standard"/>
                <a:ea typeface="+mn-ea"/>
                <a:cs typeface="+mn-cs"/>
              </a:rPr>
              <a:t> on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D0EBEB1-9871-7155-9039-06941A179CB7}"/>
              </a:ext>
            </a:extLst>
          </p:cNvPr>
          <p:cNvSpPr txBox="1"/>
          <p:nvPr/>
        </p:nvSpPr>
        <p:spPr>
          <a:xfrm>
            <a:off x="4618570" y="912715"/>
            <a:ext cx="4211260"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Belong</a:t>
            </a:r>
            <a:endParaRPr kumimoji="0" lang="en-US" sz="7200" b="1" i="0" u="none" strike="noStrike" kern="1200" cap="none" spc="0" normalizeH="0" baseline="0" noProof="0" dirty="0">
              <a:ln>
                <a:noFill/>
              </a:ln>
              <a:solidFill>
                <a:prstClr val="black"/>
              </a:solidFill>
              <a:effectLst/>
              <a:uLnTx/>
              <a:uFillTx/>
              <a:latin typeface="Aptos" panose="020B0004020202020204" pitchFamily="34" charset="0"/>
            </a:endParaRPr>
          </a:p>
        </p:txBody>
      </p:sp>
      <p:sp>
        <p:nvSpPr>
          <p:cNvPr id="11" name="TextBox 10">
            <a:extLst>
              <a:ext uri="{FF2B5EF4-FFF2-40B4-BE49-F238E27FC236}">
                <a16:creationId xmlns:a16="http://schemas.microsoft.com/office/drawing/2014/main" id="{BAF70431-8F60-1FD4-19C2-B3F5FD635772}"/>
              </a:ext>
            </a:extLst>
          </p:cNvPr>
          <p:cNvSpPr txBox="1"/>
          <p:nvPr/>
        </p:nvSpPr>
        <p:spPr>
          <a:xfrm>
            <a:off x="204439" y="1982450"/>
            <a:ext cx="11783122"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Building </a:t>
            </a: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relationships</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and </a:t>
            </a: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connections</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at work.</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rPr>
              <a:t> </a:t>
            </a:r>
          </a:p>
        </p:txBody>
      </p:sp>
    </p:spTree>
    <p:extLst>
      <p:ext uri="{BB962C8B-B14F-4D97-AF65-F5344CB8AC3E}">
        <p14:creationId xmlns:p14="http://schemas.microsoft.com/office/powerpoint/2010/main" val="3635422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A111E40-9402-B549-9321-75106103D85A}"/>
              </a:ext>
            </a:extLst>
          </p:cNvPr>
          <p:cNvSpPr txBox="1"/>
          <p:nvPr/>
        </p:nvSpPr>
        <p:spPr>
          <a:xfrm>
            <a:off x="2004060" y="4777740"/>
            <a:ext cx="2564242" cy="141211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Light" panose="020F0302020204030204"/>
                <a:ea typeface="+mn-ea"/>
                <a:cs typeface="+mn-cs"/>
              </a:rPr>
              <a:t>Learning</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Light" panose="020F0302020204030204"/>
                <a:ea typeface="+mn-ea"/>
                <a:cs typeface="+mn-cs"/>
              </a:rPr>
              <a:t>Intention</a:t>
            </a:r>
          </a:p>
        </p:txBody>
      </p:sp>
      <p:pic>
        <p:nvPicPr>
          <p:cNvPr id="5" name="Picture 4" descr="A brick building with a sign on it&#10;&#10;Description automatically generated with low confidence">
            <a:extLst>
              <a:ext uri="{FF2B5EF4-FFF2-40B4-BE49-F238E27FC236}">
                <a16:creationId xmlns:a16="http://schemas.microsoft.com/office/drawing/2014/main" id="{5D6A1273-B3E9-CAAA-5656-735EA04824E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9143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7" name="TextBox 6">
            <a:extLst>
              <a:ext uri="{FF2B5EF4-FFF2-40B4-BE49-F238E27FC236}">
                <a16:creationId xmlns:a16="http://schemas.microsoft.com/office/drawing/2014/main" id="{88F44F65-C03B-F94E-916D-8D54F335F875}"/>
              </a:ext>
            </a:extLst>
          </p:cNvPr>
          <p:cNvSpPr txBox="1"/>
          <p:nvPr/>
        </p:nvSpPr>
        <p:spPr>
          <a:xfrm>
            <a:off x="5014720" y="4777739"/>
            <a:ext cx="5173220" cy="195557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3947D33B-C5FC-2A01-EFF5-286BEA97994F}"/>
              </a:ext>
            </a:extLst>
          </p:cNvPr>
          <p:cNvSpPr/>
          <p:nvPr/>
        </p:nvSpPr>
        <p:spPr>
          <a:xfrm>
            <a:off x="4568302" y="3429000"/>
            <a:ext cx="4572000" cy="261610"/>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webkit-standard"/>
                <a:ea typeface="+mn-ea"/>
                <a:cs typeface="+mn-cs"/>
              </a:rPr>
              <a:t>Photo by </a:t>
            </a:r>
            <a:r>
              <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"My Life Through A Lens"</a:t>
            </a:r>
            <a:r>
              <a:rPr kumimoji="0" lang="en-US" sz="1100" b="0" i="0" u="none" strike="noStrike" kern="1200" cap="none" spc="0" normalizeH="0" baseline="0" noProof="0" dirty="0">
                <a:ln>
                  <a:noFill/>
                </a:ln>
                <a:solidFill>
                  <a:prstClr val="white"/>
                </a:solidFill>
                <a:effectLst/>
                <a:uLnTx/>
                <a:uFillTx/>
                <a:latin typeface="-webkit-standard"/>
                <a:ea typeface="+mn-ea"/>
                <a:cs typeface="+mn-cs"/>
              </a:rPr>
              <a:t> on </a:t>
            </a:r>
            <a:r>
              <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68EB45E-ECF9-6347-AD07-B847F9CE936F}"/>
              </a:ext>
            </a:extLst>
          </p:cNvPr>
          <p:cNvSpPr txBox="1"/>
          <p:nvPr/>
        </p:nvSpPr>
        <p:spPr>
          <a:xfrm>
            <a:off x="5237603" y="4841668"/>
            <a:ext cx="6463329" cy="1809726"/>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100" b="0" i="0" u="none" strike="noStrike" kern="1200" cap="none" spc="0" normalizeH="0" baseline="0" noProof="0" dirty="0">
                <a:ln>
                  <a:noFill/>
                </a:ln>
                <a:solidFill>
                  <a:prstClr val="white"/>
                </a:solidFill>
                <a:effectLst/>
                <a:uLnTx/>
                <a:uFillTx/>
                <a:latin typeface="Calibri" panose="020F0502020204030204"/>
                <a:ea typeface="+mn-ea"/>
                <a:cs typeface="+mn-cs"/>
              </a:rPr>
              <a:t>We are learning about the </a:t>
            </a:r>
            <a:r>
              <a:rPr lang="en-US" sz="3100" dirty="0">
                <a:solidFill>
                  <a:prstClr val="white"/>
                </a:solidFill>
                <a:latin typeface="Calibri" panose="020F0502020204030204"/>
              </a:rPr>
              <a:t>ways to enhance our joy in teaching and leading and the learning of our students</a:t>
            </a:r>
            <a:r>
              <a:rPr kumimoji="0" lang="en-US" sz="31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3511184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994F865-8990-C441-A2F6-2D8CA16F4AC9}"/>
              </a:ext>
            </a:extLst>
          </p:cNvPr>
          <p:cNvPicPr>
            <a:picLocks noChangeAspect="1"/>
          </p:cNvPicPr>
          <p:nvPr/>
        </p:nvPicPr>
        <p:blipFill rotWithShape="1">
          <a:blip r:embed="rId2" cstate="email">
            <a:alphaModFix amt="70000"/>
            <a:extLst>
              <a:ext uri="{28A0092B-C50C-407E-A947-70E740481C1C}">
                <a14:useLocalDpi xmlns:a14="http://schemas.microsoft.com/office/drawing/2010/main"/>
              </a:ext>
            </a:extLst>
          </a:blip>
          <a:srcRect/>
          <a:stretch/>
        </p:blipFill>
        <p:spPr>
          <a:xfrm>
            <a:off x="0" y="-953878"/>
            <a:ext cx="12192000" cy="9144007"/>
          </a:xfrm>
          <a:prstGeom prst="rect">
            <a:avLst/>
          </a:prstGeom>
          <a:noFill/>
        </p:spPr>
      </p:pic>
      <p:sp>
        <p:nvSpPr>
          <p:cNvPr id="4" name="TextBox 3">
            <a:extLst>
              <a:ext uri="{FF2B5EF4-FFF2-40B4-BE49-F238E27FC236}">
                <a16:creationId xmlns:a16="http://schemas.microsoft.com/office/drawing/2014/main" id="{4B98C4D7-E1B6-B743-97D8-92A4B7921847}"/>
              </a:ext>
            </a:extLst>
          </p:cNvPr>
          <p:cNvSpPr txBox="1"/>
          <p:nvPr/>
        </p:nvSpPr>
        <p:spPr>
          <a:xfrm>
            <a:off x="931333" y="1559466"/>
            <a:ext cx="9770534" cy="547842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I can describe differences in the multigenerational workforce.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I can identify factors of belonging that influence professional well-being.</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000" dirty="0">
                <a:solidFill>
                  <a:prstClr val="black"/>
                </a:solidFill>
                <a:latin typeface="Calibri" panose="020F0502020204030204"/>
              </a:rPr>
              <a:t>I can determine the relationship between belonging and engagement.</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I </a:t>
            </a:r>
            <a:r>
              <a:rPr lang="en-US" sz="3000" dirty="0">
                <a:solidFill>
                  <a:prstClr val="black"/>
                </a:solidFill>
                <a:latin typeface="Calibri" panose="020F0502020204030204"/>
              </a:rPr>
              <a:t>can explain the factors that influence collective effervescence.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000" dirty="0">
                <a:solidFill>
                  <a:prstClr val="black"/>
                </a:solidFill>
                <a:latin typeface="Calibri" panose="020F0502020204030204"/>
              </a:rPr>
              <a:t>I can analyze the concept of academic risk-taking.</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I can develop </a:t>
            </a:r>
            <a:r>
              <a:rPr lang="en-US" sz="3000" dirty="0">
                <a:solidFill>
                  <a:prstClr val="black"/>
                </a:solidFill>
                <a:latin typeface="Calibri" panose="020F0502020204030204"/>
              </a:rPr>
              <a:t>my (and our) adversity quotient.</a:t>
            </a:r>
            <a:endPar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C392461E-E744-BB41-9481-1503423C981C}"/>
              </a:ext>
            </a:extLst>
          </p:cNvPr>
          <p:cNvSpPr txBox="1"/>
          <p:nvPr/>
        </p:nvSpPr>
        <p:spPr>
          <a:xfrm>
            <a:off x="1916876" y="565431"/>
            <a:ext cx="4676921"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Today’s Success Criteria</a:t>
            </a:r>
          </a:p>
        </p:txBody>
      </p:sp>
    </p:spTree>
    <p:extLst>
      <p:ext uri="{BB962C8B-B14F-4D97-AF65-F5344CB8AC3E}">
        <p14:creationId xmlns:p14="http://schemas.microsoft.com/office/powerpoint/2010/main" val="3622122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veral hands on a table&#10;&#10;AI-generated content may be incorrect.">
            <a:extLst>
              <a:ext uri="{FF2B5EF4-FFF2-40B4-BE49-F238E27FC236}">
                <a16:creationId xmlns:a16="http://schemas.microsoft.com/office/drawing/2014/main" id="{4BA9410F-A451-4D03-AF72-2F959BFB30A4}"/>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6" name="TextBox 5">
            <a:extLst>
              <a:ext uri="{FF2B5EF4-FFF2-40B4-BE49-F238E27FC236}">
                <a16:creationId xmlns:a16="http://schemas.microsoft.com/office/drawing/2014/main" id="{788667D1-857A-A34E-81BD-10B2379633AA}"/>
              </a:ext>
            </a:extLst>
          </p:cNvPr>
          <p:cNvSpPr txBox="1"/>
          <p:nvPr/>
        </p:nvSpPr>
        <p:spPr>
          <a:xfrm>
            <a:off x="1524000" y="1122362"/>
            <a:ext cx="9144000" cy="2900518"/>
          </a:xfrm>
          <a:prstGeom prst="rect">
            <a:avLst/>
          </a:prstGeom>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7200" b="0" i="0" u="none" strike="noStrike" cap="none" spc="0" normalizeH="0" baseline="0" noProof="0" dirty="0">
                <a:ln>
                  <a:noFill/>
                </a:ln>
                <a:solidFill>
                  <a:srgbClr val="FFFFFF"/>
                </a:solidFill>
                <a:effectLst/>
                <a:uLnTx/>
                <a:uFillTx/>
                <a:latin typeface="Aptos" panose="020B0004020202020204" pitchFamily="34" charset="0"/>
                <a:ea typeface="+mj-ea"/>
                <a:cs typeface="+mj-cs"/>
              </a:rPr>
              <a:t>Who’s Working?</a:t>
            </a:r>
          </a:p>
        </p:txBody>
      </p:sp>
      <p:sp>
        <p:nvSpPr>
          <p:cNvPr id="7" name="TextBox 6">
            <a:extLst>
              <a:ext uri="{FF2B5EF4-FFF2-40B4-BE49-F238E27FC236}">
                <a16:creationId xmlns:a16="http://schemas.microsoft.com/office/drawing/2014/main" id="{8534D7A8-1EBD-1949-2ADF-950CCDAAC170}"/>
              </a:ext>
            </a:extLst>
          </p:cNvPr>
          <p:cNvSpPr txBox="1"/>
          <p:nvPr/>
        </p:nvSpPr>
        <p:spPr>
          <a:xfrm>
            <a:off x="5213195" y="6293198"/>
            <a:ext cx="6278136" cy="253916"/>
          </a:xfrm>
          <a:prstGeom prst="rect">
            <a:avLst/>
          </a:prstGeom>
          <a:noFill/>
        </p:spPr>
        <p:txBody>
          <a:bodyPr wrap="square">
            <a:spAutoFit/>
          </a:bodyPr>
          <a:lstStyle/>
          <a:p>
            <a:r>
              <a:rPr lang="en-US" sz="1050" dirty="0"/>
              <a:t>Photo by </a:t>
            </a:r>
            <a:r>
              <a:rPr lang="en-US" sz="1050" dirty="0">
                <a:hlinkClick r:id="rId3">
                  <a:extLst>
                    <a:ext uri="{A12FA001-AC4F-418D-AE19-62706E023703}">
                      <ahyp:hlinkClr xmlns:ahyp="http://schemas.microsoft.com/office/drawing/2018/hyperlinkcolor" val="tx"/>
                    </a:ext>
                  </a:extLst>
                </a:hlinkClick>
              </a:rPr>
              <a:t>Clay Banks</a:t>
            </a:r>
            <a:r>
              <a:rPr lang="en-US" sz="1050" dirty="0"/>
              <a:t> on </a:t>
            </a:r>
            <a:r>
              <a:rPr lang="en-US" sz="1050" dirty="0">
                <a:hlinkClick r:id="rId4">
                  <a:extLst>
                    <a:ext uri="{A12FA001-AC4F-418D-AE19-62706E023703}">
                      <ahyp:hlinkClr xmlns:ahyp="http://schemas.microsoft.com/office/drawing/2018/hyperlinkcolor" val="tx"/>
                    </a:ext>
                  </a:extLst>
                </a:hlinkClick>
              </a:rPr>
              <a:t>Unsplash</a:t>
            </a:r>
            <a:r>
              <a:rPr lang="en-US" sz="1050" dirty="0"/>
              <a:t> </a:t>
            </a:r>
          </a:p>
        </p:txBody>
      </p:sp>
    </p:spTree>
    <p:extLst>
      <p:ext uri="{BB962C8B-B14F-4D97-AF65-F5344CB8AC3E}">
        <p14:creationId xmlns:p14="http://schemas.microsoft.com/office/powerpoint/2010/main" val="3068891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63DBC65-9D68-86CE-08A5-07C494E7C429}"/>
              </a:ext>
            </a:extLst>
          </p:cNvPr>
          <p:cNvSpPr txBox="1"/>
          <p:nvPr/>
        </p:nvSpPr>
        <p:spPr>
          <a:xfrm>
            <a:off x="331304" y="463826"/>
            <a:ext cx="11529392" cy="59093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Google Shape;196;p4">
            <a:extLst>
              <a:ext uri="{FF2B5EF4-FFF2-40B4-BE49-F238E27FC236}">
                <a16:creationId xmlns:a16="http://schemas.microsoft.com/office/drawing/2014/main" id="{B7012608-3D2E-A091-89F7-2BC3C59E57B7}"/>
              </a:ext>
            </a:extLst>
          </p:cNvPr>
          <p:cNvPicPr preferRelativeResize="0"/>
          <p:nvPr/>
        </p:nvPicPr>
        <p:blipFill rotWithShape="1">
          <a:blip r:embed="rId2">
            <a:alphaModFix/>
          </a:blip>
          <a:srcRect/>
          <a:stretch/>
        </p:blipFill>
        <p:spPr>
          <a:xfrm>
            <a:off x="1841862" y="463825"/>
            <a:ext cx="8251371" cy="5909311"/>
          </a:xfrm>
          <a:prstGeom prst="rect">
            <a:avLst/>
          </a:prstGeom>
          <a:noFill/>
          <a:ln>
            <a:noFill/>
          </a:ln>
        </p:spPr>
      </p:pic>
      <p:sp>
        <p:nvSpPr>
          <p:cNvPr id="3" name="TextBox 2">
            <a:extLst>
              <a:ext uri="{FF2B5EF4-FFF2-40B4-BE49-F238E27FC236}">
                <a16:creationId xmlns:a16="http://schemas.microsoft.com/office/drawing/2014/main" id="{44CC31F1-C5D8-32BD-D7C3-B84833FA2127}"/>
              </a:ext>
            </a:extLst>
          </p:cNvPr>
          <p:cNvSpPr txBox="1"/>
          <p:nvPr/>
        </p:nvSpPr>
        <p:spPr>
          <a:xfrm>
            <a:off x="1698171" y="901336"/>
            <a:ext cx="3209110" cy="3231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4344BF1-86FA-63A7-0B05-05CE97702A06}"/>
              </a:ext>
            </a:extLst>
          </p:cNvPr>
          <p:cNvSpPr txBox="1"/>
          <p:nvPr/>
        </p:nvSpPr>
        <p:spPr>
          <a:xfrm>
            <a:off x="1698171" y="532366"/>
            <a:ext cx="8795657" cy="523220"/>
          </a:xfrm>
          <a:prstGeom prst="rect">
            <a:avLst/>
          </a:prstGeom>
          <a:solidFill>
            <a:schemeClr val="bg1"/>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Schools are comprised of a multigenerational workforce. </a:t>
            </a:r>
          </a:p>
        </p:txBody>
      </p:sp>
    </p:spTree>
    <p:extLst>
      <p:ext uri="{BB962C8B-B14F-4D97-AF65-F5344CB8AC3E}">
        <p14:creationId xmlns:p14="http://schemas.microsoft.com/office/powerpoint/2010/main" val="3000500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imeline of generations of people&#10;&#10;Description automatically generated">
            <a:extLst>
              <a:ext uri="{FF2B5EF4-FFF2-40B4-BE49-F238E27FC236}">
                <a16:creationId xmlns:a16="http://schemas.microsoft.com/office/drawing/2014/main" id="{6460A37C-8826-1523-1971-B4E6CDA5D8C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0"/>
            <a:ext cx="9669642" cy="6857990"/>
          </a:xfrm>
          <a:prstGeom prst="rect">
            <a:avLst/>
          </a:prstGeom>
        </p:spPr>
      </p:pic>
      <p:sp>
        <p:nvSpPr>
          <p:cNvPr id="4" name="Title 3">
            <a:extLst>
              <a:ext uri="{FF2B5EF4-FFF2-40B4-BE49-F238E27FC236}">
                <a16:creationId xmlns:a16="http://schemas.microsoft.com/office/drawing/2014/main" id="{1F2317BD-E862-542B-0C06-2A13A33FB5E1}"/>
              </a:ext>
            </a:extLst>
          </p:cNvPr>
          <p:cNvSpPr>
            <a:spLocks noGrp="1"/>
          </p:cNvSpPr>
          <p:nvPr>
            <p:ph type="title"/>
          </p:nvPr>
        </p:nvSpPr>
        <p:spPr>
          <a:xfrm>
            <a:off x="8147010" y="-112723"/>
            <a:ext cx="3354274" cy="1899912"/>
          </a:xfrm>
        </p:spPr>
        <p:txBody>
          <a:bodyPr>
            <a:normAutofit/>
          </a:bodyPr>
          <a:lstStyle/>
          <a:p>
            <a:pPr algn="ctr"/>
            <a:r>
              <a:rPr lang="en-US" sz="4000" b="1" dirty="0"/>
              <a:t>The Alphas are coming!</a:t>
            </a:r>
          </a:p>
        </p:txBody>
      </p:sp>
      <p:sp>
        <p:nvSpPr>
          <p:cNvPr id="5" name="Content Placeholder 4">
            <a:extLst>
              <a:ext uri="{FF2B5EF4-FFF2-40B4-BE49-F238E27FC236}">
                <a16:creationId xmlns:a16="http://schemas.microsoft.com/office/drawing/2014/main" id="{56E5B6FA-4EA2-C758-2341-13421A8D166E}"/>
              </a:ext>
            </a:extLst>
          </p:cNvPr>
          <p:cNvSpPr>
            <a:spLocks noGrp="1"/>
          </p:cNvSpPr>
          <p:nvPr>
            <p:ph idx="1"/>
          </p:nvPr>
        </p:nvSpPr>
        <p:spPr>
          <a:xfrm>
            <a:off x="8424280" y="1787190"/>
            <a:ext cx="3632257" cy="4977056"/>
          </a:xfrm>
        </p:spPr>
        <p:txBody>
          <a:bodyPr>
            <a:normAutofit/>
          </a:bodyPr>
          <a:lstStyle/>
          <a:p>
            <a:r>
              <a:rPr lang="en-US" sz="2400" dirty="0"/>
              <a:t>Digital natives- spending hours on screens</a:t>
            </a:r>
          </a:p>
          <a:p>
            <a:r>
              <a:rPr lang="en-US" sz="2400" dirty="0"/>
              <a:t>Most tech savvy</a:t>
            </a:r>
          </a:p>
          <a:p>
            <a:r>
              <a:rPr lang="en-US" sz="2400" dirty="0"/>
              <a:t>Understand and use AI</a:t>
            </a:r>
          </a:p>
          <a:p>
            <a:r>
              <a:rPr lang="en-US" sz="2400" dirty="0"/>
              <a:t>Globally minded</a:t>
            </a:r>
          </a:p>
          <a:p>
            <a:r>
              <a:rPr lang="en-US" sz="2400" dirty="0"/>
              <a:t>Concerned about inclusivity</a:t>
            </a:r>
          </a:p>
          <a:p>
            <a:r>
              <a:rPr lang="en-US" sz="2400" dirty="0"/>
              <a:t>Connected to family</a:t>
            </a:r>
          </a:p>
          <a:p>
            <a:r>
              <a:rPr lang="en-US" sz="2400" dirty="0"/>
              <a:t>Want to make a change in the world</a:t>
            </a:r>
          </a:p>
          <a:p>
            <a:endParaRPr lang="en-US" sz="2000" dirty="0"/>
          </a:p>
          <a:p>
            <a:endParaRPr lang="en-US" sz="2000" dirty="0"/>
          </a:p>
        </p:txBody>
      </p:sp>
      <p:sp>
        <p:nvSpPr>
          <p:cNvPr id="7" name="Oval 6">
            <a:extLst>
              <a:ext uri="{FF2B5EF4-FFF2-40B4-BE49-F238E27FC236}">
                <a16:creationId xmlns:a16="http://schemas.microsoft.com/office/drawing/2014/main" id="{73974C55-9A17-C091-1E9C-2771F13E0D76}"/>
              </a:ext>
            </a:extLst>
          </p:cNvPr>
          <p:cNvSpPr/>
          <p:nvPr/>
        </p:nvSpPr>
        <p:spPr>
          <a:xfrm>
            <a:off x="0" y="3754938"/>
            <a:ext cx="3893574" cy="3103062"/>
          </a:xfrm>
          <a:prstGeom prst="ellipse">
            <a:avLst/>
          </a:prstGeom>
          <a:noFill/>
          <a:ln w="57150">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6CCDB8C6-0879-9A7A-3738-BB3A1076B080}"/>
              </a:ext>
            </a:extLst>
          </p:cNvPr>
          <p:cNvSpPr txBox="1"/>
          <p:nvPr/>
        </p:nvSpPr>
        <p:spPr>
          <a:xfrm>
            <a:off x="4170844" y="6550213"/>
            <a:ext cx="3101520" cy="3077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Aptos" panose="02110004020202020204"/>
                <a:ea typeface="+mn-ea"/>
                <a:cs typeface="+mn-cs"/>
              </a:rPr>
              <a:t>Image by Macrovector on Freepik </a:t>
            </a:r>
          </a:p>
        </p:txBody>
      </p:sp>
    </p:spTree>
    <p:extLst>
      <p:ext uri="{BB962C8B-B14F-4D97-AF65-F5344CB8AC3E}">
        <p14:creationId xmlns:p14="http://schemas.microsoft.com/office/powerpoint/2010/main" val="408110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800AE-A2CE-FFEB-D67A-3288F6F10C46}"/>
              </a:ext>
            </a:extLst>
          </p:cNvPr>
          <p:cNvSpPr>
            <a:spLocks noGrp="1"/>
          </p:cNvSpPr>
          <p:nvPr>
            <p:ph type="title"/>
          </p:nvPr>
        </p:nvSpPr>
        <p:spPr>
          <a:xfrm>
            <a:off x="595835" y="1946787"/>
            <a:ext cx="2988737" cy="2836851"/>
          </a:xfrm>
          <a:prstGeom prst="ellipse">
            <a:avLst/>
          </a:prstGeom>
          <a:solidFill>
            <a:srgbClr val="262626"/>
          </a:solidFill>
          <a:ln w="174625" cmpd="thinThick">
            <a:solidFill>
              <a:srgbClr val="262626"/>
            </a:solidFill>
          </a:ln>
        </p:spPr>
        <p:txBody>
          <a:bodyPr vert="horz" lIns="91440" tIns="45720" rIns="91440" bIns="45720" rtlCol="0" anchor="ctr">
            <a:noAutofit/>
          </a:bodyPr>
          <a:lstStyle/>
          <a:p>
            <a:pPr algn="ctr"/>
            <a:r>
              <a:rPr lang="en-US" sz="2800" dirty="0">
                <a:solidFill>
                  <a:srgbClr val="FFFFFF"/>
                </a:solidFill>
              </a:rPr>
              <a:t>What’s TRUE for ALL Generations?</a:t>
            </a:r>
            <a:endParaRPr lang="en-US" sz="2800" kern="1200" dirty="0">
              <a:solidFill>
                <a:srgbClr val="FFFFFF"/>
              </a:solidFill>
              <a:latin typeface="+mj-lt"/>
              <a:ea typeface="+mj-ea"/>
              <a:cs typeface="+mj-cs"/>
            </a:endParaRPr>
          </a:p>
        </p:txBody>
      </p:sp>
      <p:pic>
        <p:nvPicPr>
          <p:cNvPr id="4" name="Content Placeholder 3">
            <a:extLst>
              <a:ext uri="{FF2B5EF4-FFF2-40B4-BE49-F238E27FC236}">
                <a16:creationId xmlns:a16="http://schemas.microsoft.com/office/drawing/2014/main" id="{07674B0B-C9AD-1888-24AE-417F6D476FC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l="4079" r="2354"/>
          <a:stretch/>
        </p:blipFill>
        <p:spPr>
          <a:xfrm>
            <a:off x="3569506" y="739441"/>
            <a:ext cx="8445421" cy="5032040"/>
          </a:xfrm>
          <a:prstGeom prst="rect">
            <a:avLst/>
          </a:prstGeom>
        </p:spPr>
      </p:pic>
      <p:sp>
        <p:nvSpPr>
          <p:cNvPr id="6" name="Rectangle 5">
            <a:extLst>
              <a:ext uri="{FF2B5EF4-FFF2-40B4-BE49-F238E27FC236}">
                <a16:creationId xmlns:a16="http://schemas.microsoft.com/office/drawing/2014/main" id="{E1F934F3-3643-2ABC-2D86-491AFF480DD5}"/>
              </a:ext>
            </a:extLst>
          </p:cNvPr>
          <p:cNvSpPr/>
          <p:nvPr/>
        </p:nvSpPr>
        <p:spPr>
          <a:xfrm>
            <a:off x="5993744" y="2613414"/>
            <a:ext cx="3516015" cy="489647"/>
          </a:xfrm>
          <a:prstGeom prst="rect">
            <a:avLst/>
          </a:prstGeom>
          <a:noFill/>
          <a:ln w="38100">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F52772F2-0DA2-6935-2BF5-3CA435AD6A88}"/>
              </a:ext>
            </a:extLst>
          </p:cNvPr>
          <p:cNvSpPr/>
          <p:nvPr/>
        </p:nvSpPr>
        <p:spPr>
          <a:xfrm>
            <a:off x="4169860" y="789530"/>
            <a:ext cx="3558295" cy="489647"/>
          </a:xfrm>
          <a:prstGeom prst="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8" name="Rectangle 7">
            <a:extLst>
              <a:ext uri="{FF2B5EF4-FFF2-40B4-BE49-F238E27FC236}">
                <a16:creationId xmlns:a16="http://schemas.microsoft.com/office/drawing/2014/main" id="{888535AE-5C5A-1572-2912-0A9AFA25BFE9}"/>
              </a:ext>
            </a:extLst>
          </p:cNvPr>
          <p:cNvSpPr/>
          <p:nvPr/>
        </p:nvSpPr>
        <p:spPr>
          <a:xfrm>
            <a:off x="4396624" y="1656735"/>
            <a:ext cx="6806251" cy="750202"/>
          </a:xfrm>
          <a:prstGeom prst="rect">
            <a:avLst/>
          </a:prstGeom>
          <a:noFill/>
          <a:ln w="3810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4420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hand holding a stone with a word on it&#10;&#10;Description automatically generated">
            <a:extLst>
              <a:ext uri="{FF2B5EF4-FFF2-40B4-BE49-F238E27FC236}">
                <a16:creationId xmlns:a16="http://schemas.microsoft.com/office/drawing/2014/main" id="{6B8C28C1-D817-B719-02DE-57C63FFECE9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341" y="-1261308"/>
            <a:ext cx="12346681" cy="9258300"/>
          </a:xfrm>
          <a:prstGeom prst="rect">
            <a:avLst/>
          </a:prstGeom>
        </p:spPr>
      </p:pic>
      <p:sp>
        <p:nvSpPr>
          <p:cNvPr id="4" name="TextBox 3">
            <a:extLst>
              <a:ext uri="{FF2B5EF4-FFF2-40B4-BE49-F238E27FC236}">
                <a16:creationId xmlns:a16="http://schemas.microsoft.com/office/drawing/2014/main" id="{5D8A36D4-4B1F-8A84-33B1-135FD3BA8D93}"/>
              </a:ext>
            </a:extLst>
          </p:cNvPr>
          <p:cNvSpPr txBox="1"/>
          <p:nvPr/>
        </p:nvSpPr>
        <p:spPr>
          <a:xfrm>
            <a:off x="7902314" y="1059518"/>
            <a:ext cx="3694953" cy="1938992"/>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Finding </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meaning</a:t>
            </a:r>
            <a:r>
              <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 and </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purpose</a:t>
            </a:r>
            <a:r>
              <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 from work.</a:t>
            </a: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880072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utterfly chrysalis from a metal rod&#10;&#10;Description automatically generated">
            <a:extLst>
              <a:ext uri="{FF2B5EF4-FFF2-40B4-BE49-F238E27FC236}">
                <a16:creationId xmlns:a16="http://schemas.microsoft.com/office/drawing/2014/main" id="{BF7AFD6D-F011-E210-F369-2D773C2109A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0" y="-2550961"/>
            <a:ext cx="12547600" cy="9408961"/>
          </a:xfrm>
          <a:prstGeom prst="rect">
            <a:avLst/>
          </a:prstGeom>
        </p:spPr>
      </p:pic>
      <p:sp>
        <p:nvSpPr>
          <p:cNvPr id="4" name="TextBox 3">
            <a:extLst>
              <a:ext uri="{FF2B5EF4-FFF2-40B4-BE49-F238E27FC236}">
                <a16:creationId xmlns:a16="http://schemas.microsoft.com/office/drawing/2014/main" id="{A07F51CE-3544-54E8-E59C-07BE01275316}"/>
              </a:ext>
            </a:extLst>
          </p:cNvPr>
          <p:cNvSpPr txBox="1"/>
          <p:nvPr/>
        </p:nvSpPr>
        <p:spPr>
          <a:xfrm>
            <a:off x="4569349" y="6308023"/>
            <a:ext cx="469192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webkit-standard"/>
                <a:ea typeface="+mn-ea"/>
                <a:cs typeface="+mn-cs"/>
              </a:rPr>
              <a:t>Photo by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Suzanne D. Williams</a:t>
            </a:r>
            <a:r>
              <a:rPr kumimoji="0" lang="en-US" sz="1200" b="0" i="0" u="none" strike="noStrike" kern="1200" cap="none" spc="0" normalizeH="0" baseline="0" noProof="0" dirty="0">
                <a:ln>
                  <a:noFill/>
                </a:ln>
                <a:solidFill>
                  <a:prstClr val="white"/>
                </a:solidFill>
                <a:effectLst/>
                <a:uLnTx/>
                <a:uFillTx/>
                <a:latin typeface="-webkit-standard"/>
                <a:ea typeface="+mn-ea"/>
                <a:cs typeface="+mn-cs"/>
              </a:rPr>
              <a:t> on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AF00540-DC1B-DDB4-8922-CE30F318671E}"/>
              </a:ext>
            </a:extLst>
          </p:cNvPr>
          <p:cNvSpPr txBox="1"/>
          <p:nvPr/>
        </p:nvSpPr>
        <p:spPr>
          <a:xfrm>
            <a:off x="4569349" y="4219163"/>
            <a:ext cx="4152763"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effectLst/>
                <a:uLnTx/>
                <a:uFillTx/>
                <a:latin typeface="Aptos" panose="020B0004020202020204" pitchFamily="34" charset="0"/>
                <a:ea typeface="Calibri" panose="020F0502020204030204" pitchFamily="34" charset="0"/>
              </a:rPr>
              <a:t>Become</a:t>
            </a:r>
            <a:r>
              <a:rPr kumimoji="0" lang="en-US" sz="7200" b="1" i="0" u="none" strike="noStrike" kern="1200" cap="none" spc="0" normalizeH="0" baseline="0" noProof="0" dirty="0">
                <a:ln>
                  <a:noFill/>
                </a:ln>
                <a:effectLst/>
                <a:uLnTx/>
                <a:uFillTx/>
                <a:latin typeface="Aptos" panose="020B0004020202020204" pitchFamily="34" charset="0"/>
              </a:rPr>
              <a:t> </a:t>
            </a:r>
          </a:p>
        </p:txBody>
      </p:sp>
      <p:sp>
        <p:nvSpPr>
          <p:cNvPr id="9" name="TextBox 8">
            <a:extLst>
              <a:ext uri="{FF2B5EF4-FFF2-40B4-BE49-F238E27FC236}">
                <a16:creationId xmlns:a16="http://schemas.microsoft.com/office/drawing/2014/main" id="{F87DA4A9-46C1-E620-7F0F-A37EA49A4BD3}"/>
              </a:ext>
            </a:extLst>
          </p:cNvPr>
          <p:cNvSpPr txBox="1"/>
          <p:nvPr/>
        </p:nvSpPr>
        <p:spPr>
          <a:xfrm>
            <a:off x="1355929" y="5390880"/>
            <a:ext cx="7482072"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Learning</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and </a:t>
            </a: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growing</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from work.</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rPr>
              <a:t> </a:t>
            </a:r>
          </a:p>
        </p:txBody>
      </p:sp>
    </p:spTree>
    <p:extLst>
      <p:ext uri="{BB962C8B-B14F-4D97-AF65-F5344CB8AC3E}">
        <p14:creationId xmlns:p14="http://schemas.microsoft.com/office/powerpoint/2010/main" val="5185131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325</Words>
  <Application>Microsoft Macintosh PowerPoint</Application>
  <PresentationFormat>Widescreen</PresentationFormat>
  <Paragraphs>58</Paragraphs>
  <Slides>10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-webkit-standard</vt:lpstr>
      <vt:lpstr>Aptos</vt:lpstr>
      <vt:lpstr>Arial</vt:lpstr>
      <vt:lpstr>Calibri</vt:lpstr>
      <vt:lpstr>Calibri Light</vt:lpstr>
      <vt:lpstr>Office Theme</vt:lpstr>
      <vt:lpstr>Building Educator (and student) Agency and Optimism</vt:lpstr>
      <vt:lpstr>PowerPoint Presentation</vt:lpstr>
      <vt:lpstr>PowerPoint Presentation</vt:lpstr>
      <vt:lpstr>PowerPoint Presentation</vt:lpstr>
      <vt:lpstr>PowerPoint Presentation</vt:lpstr>
      <vt:lpstr>The Alphas are coming!</vt:lpstr>
      <vt:lpstr>What’s TRUE for ALL Generations?</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cp:revision>
  <dcterms:created xsi:type="dcterms:W3CDTF">2025-02-21T22:19:02Z</dcterms:created>
  <dcterms:modified xsi:type="dcterms:W3CDTF">2025-02-21T22:22:05Z</dcterms:modified>
</cp:coreProperties>
</file>